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C3DFF842-CF90-4789-B36F-A31232461557}"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0C6B06D8-F55C-4BC0-93E0-7491E8831AFF}" type="slidenum">
              <a:rPr lang="es-CO" smtClean="0"/>
              <a:t>‹Nº›</a:t>
            </a:fld>
            <a:endParaRPr lang="es-CO"/>
          </a:p>
        </p:txBody>
      </p:sp>
    </p:spTree>
    <p:extLst>
      <p:ext uri="{BB962C8B-B14F-4D97-AF65-F5344CB8AC3E}">
        <p14:creationId xmlns:p14="http://schemas.microsoft.com/office/powerpoint/2010/main" val="41605423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C3DFF842-CF90-4789-B36F-A31232461557}"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0C6B06D8-F55C-4BC0-93E0-7491E8831AFF}" type="slidenum">
              <a:rPr lang="es-CO" smtClean="0"/>
              <a:t>‹Nº›</a:t>
            </a:fld>
            <a:endParaRPr lang="es-CO"/>
          </a:p>
        </p:txBody>
      </p:sp>
    </p:spTree>
    <p:extLst>
      <p:ext uri="{BB962C8B-B14F-4D97-AF65-F5344CB8AC3E}">
        <p14:creationId xmlns:p14="http://schemas.microsoft.com/office/powerpoint/2010/main" val="3418238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3DFF842-CF90-4789-B36F-A31232461557}"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0C6B06D8-F55C-4BC0-93E0-7491E8831AFF}" type="slidenum">
              <a:rPr lang="es-CO" smtClean="0"/>
              <a:t>‹Nº›</a:t>
            </a:fld>
            <a:endParaRPr lang="es-CO"/>
          </a:p>
        </p:txBody>
      </p:sp>
    </p:spTree>
    <p:extLst>
      <p:ext uri="{BB962C8B-B14F-4D97-AF65-F5344CB8AC3E}">
        <p14:creationId xmlns:p14="http://schemas.microsoft.com/office/powerpoint/2010/main" val="33913923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C3DFF842-CF90-4789-B36F-A31232461557}"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0C6B06D8-F55C-4BC0-93E0-7491E8831AFF}" type="slidenum">
              <a:rPr lang="es-CO" smtClean="0"/>
              <a:t>‹Nº›</a:t>
            </a:fld>
            <a:endParaRPr lang="es-CO"/>
          </a:p>
        </p:txBody>
      </p:sp>
    </p:spTree>
    <p:extLst>
      <p:ext uri="{BB962C8B-B14F-4D97-AF65-F5344CB8AC3E}">
        <p14:creationId xmlns:p14="http://schemas.microsoft.com/office/powerpoint/2010/main" val="22749898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C3DFF842-CF90-4789-B36F-A31232461557}" type="datetimeFigureOut">
              <a:rPr lang="es-CO" smtClean="0"/>
              <a:t>22/07/2016</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0C6B06D8-F55C-4BC0-93E0-7491E8831AFF}" type="slidenum">
              <a:rPr lang="es-CO" smtClean="0"/>
              <a:t>‹Nº›</a:t>
            </a:fld>
            <a:endParaRPr lang="es-CO"/>
          </a:p>
        </p:txBody>
      </p:sp>
    </p:spTree>
    <p:extLst>
      <p:ext uri="{BB962C8B-B14F-4D97-AF65-F5344CB8AC3E}">
        <p14:creationId xmlns:p14="http://schemas.microsoft.com/office/powerpoint/2010/main" val="1770256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C3DFF842-CF90-4789-B36F-A31232461557}" type="datetimeFigureOut">
              <a:rPr lang="es-CO" smtClean="0"/>
              <a:t>22/07/2016</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0C6B06D8-F55C-4BC0-93E0-7491E8831AFF}" type="slidenum">
              <a:rPr lang="es-CO" smtClean="0"/>
              <a:t>‹Nº›</a:t>
            </a:fld>
            <a:endParaRPr lang="es-CO"/>
          </a:p>
        </p:txBody>
      </p:sp>
    </p:spTree>
    <p:extLst>
      <p:ext uri="{BB962C8B-B14F-4D97-AF65-F5344CB8AC3E}">
        <p14:creationId xmlns:p14="http://schemas.microsoft.com/office/powerpoint/2010/main" val="2517774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3DFF842-CF90-4789-B36F-A31232461557}" type="datetimeFigureOut">
              <a:rPr lang="es-CO" smtClean="0"/>
              <a:t>22/07/2016</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0C6B06D8-F55C-4BC0-93E0-7491E8831AFF}" type="slidenum">
              <a:rPr lang="es-CO" smtClean="0"/>
              <a:t>‹Nº›</a:t>
            </a:fld>
            <a:endParaRPr lang="es-CO"/>
          </a:p>
        </p:txBody>
      </p:sp>
    </p:spTree>
    <p:extLst>
      <p:ext uri="{BB962C8B-B14F-4D97-AF65-F5344CB8AC3E}">
        <p14:creationId xmlns:p14="http://schemas.microsoft.com/office/powerpoint/2010/main" val="36221272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3DFF842-CF90-4789-B36F-A31232461557}"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0C6B06D8-F55C-4BC0-93E0-7491E8831AFF}" type="slidenum">
              <a:rPr lang="es-CO" smtClean="0"/>
              <a:t>‹Nº›</a:t>
            </a:fld>
            <a:endParaRPr lang="es-CO"/>
          </a:p>
        </p:txBody>
      </p:sp>
    </p:spTree>
    <p:extLst>
      <p:ext uri="{BB962C8B-B14F-4D97-AF65-F5344CB8AC3E}">
        <p14:creationId xmlns:p14="http://schemas.microsoft.com/office/powerpoint/2010/main" val="38655162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3DFF842-CF90-4789-B36F-A31232461557}"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0C6B06D8-F55C-4BC0-93E0-7491E8831AFF}" type="slidenum">
              <a:rPr lang="es-CO" smtClean="0"/>
              <a:t>‹Nº›</a:t>
            </a:fld>
            <a:endParaRPr lang="es-CO"/>
          </a:p>
        </p:txBody>
      </p:sp>
    </p:spTree>
    <p:extLst>
      <p:ext uri="{BB962C8B-B14F-4D97-AF65-F5344CB8AC3E}">
        <p14:creationId xmlns:p14="http://schemas.microsoft.com/office/powerpoint/2010/main" val="13513529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C3DFF842-CF90-4789-B36F-A31232461557}"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0C6B06D8-F55C-4BC0-93E0-7491E8831AFF}" type="slidenum">
              <a:rPr lang="es-CO" smtClean="0"/>
              <a:t>‹Nº›</a:t>
            </a:fld>
            <a:endParaRPr lang="es-CO"/>
          </a:p>
        </p:txBody>
      </p:sp>
    </p:spTree>
    <p:extLst>
      <p:ext uri="{BB962C8B-B14F-4D97-AF65-F5344CB8AC3E}">
        <p14:creationId xmlns:p14="http://schemas.microsoft.com/office/powerpoint/2010/main" val="11176261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C3DFF842-CF90-4789-B36F-A31232461557}"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0C6B06D8-F55C-4BC0-93E0-7491E8831AFF}" type="slidenum">
              <a:rPr lang="es-CO" smtClean="0"/>
              <a:t>‹Nº›</a:t>
            </a:fld>
            <a:endParaRPr lang="es-CO"/>
          </a:p>
        </p:txBody>
      </p:sp>
    </p:spTree>
    <p:extLst>
      <p:ext uri="{BB962C8B-B14F-4D97-AF65-F5344CB8AC3E}">
        <p14:creationId xmlns:p14="http://schemas.microsoft.com/office/powerpoint/2010/main" val="18058173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DFF842-CF90-4789-B36F-A31232461557}" type="datetimeFigureOut">
              <a:rPr lang="es-CO" smtClean="0"/>
              <a:t>22/07/2016</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6B06D8-F55C-4BC0-93E0-7491E8831AFF}" type="slidenum">
              <a:rPr lang="es-CO" smtClean="0"/>
              <a:t>‹Nº›</a:t>
            </a:fld>
            <a:endParaRPr lang="es-CO"/>
          </a:p>
        </p:txBody>
      </p:sp>
    </p:spTree>
    <p:extLst>
      <p:ext uri="{BB962C8B-B14F-4D97-AF65-F5344CB8AC3E}">
        <p14:creationId xmlns:p14="http://schemas.microsoft.com/office/powerpoint/2010/main" val="22723357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347048" cy="1143000"/>
          </a:xfrm>
          <a:solidFill>
            <a:srgbClr val="0070C0"/>
          </a:solidFill>
          <a:scene3d>
            <a:camera prst="orthographicFront"/>
            <a:lightRig rig="threePt" dir="t"/>
          </a:scene3d>
          <a:sp3d>
            <a:bevelT w="114300" prst="hardEdge"/>
          </a:sp3d>
        </p:spPr>
        <p:txBody>
          <a:bodyPr>
            <a:noAutofit/>
          </a:bodyPr>
          <a:lstStyle/>
          <a:p>
            <a:r>
              <a:rPr lang="es-CO" sz="3600" b="1" i="1" dirty="0">
                <a:solidFill>
                  <a:srgbClr val="FFFF00"/>
                </a:solidFill>
              </a:rPr>
              <a:t>Promesas del amor de Dios en </a:t>
            </a:r>
            <a:r>
              <a:rPr lang="es-CO" sz="3600" b="1" i="1" dirty="0" smtClean="0">
                <a:solidFill>
                  <a:srgbClr val="FFFF00"/>
                </a:solidFill>
              </a:rPr>
              <a:t/>
            </a:r>
            <a:br>
              <a:rPr lang="es-CO" sz="3600" b="1" i="1" dirty="0" smtClean="0">
                <a:solidFill>
                  <a:srgbClr val="FFFF00"/>
                </a:solidFill>
              </a:rPr>
            </a:br>
            <a:r>
              <a:rPr lang="es-CO" sz="3600" b="1" i="1" dirty="0" smtClean="0">
                <a:solidFill>
                  <a:srgbClr val="FFFF00"/>
                </a:solidFill>
              </a:rPr>
              <a:t>1 </a:t>
            </a:r>
            <a:r>
              <a:rPr lang="es-CO" sz="3600" b="1" i="1" dirty="0">
                <a:solidFill>
                  <a:srgbClr val="FFFF00"/>
                </a:solidFill>
              </a:rPr>
              <a:t>Corintios</a:t>
            </a:r>
          </a:p>
        </p:txBody>
      </p:sp>
      <p:sp>
        <p:nvSpPr>
          <p:cNvPr id="3" name="2 Marcador de contenido"/>
          <p:cNvSpPr>
            <a:spLocks noGrp="1"/>
          </p:cNvSpPr>
          <p:nvPr>
            <p:ph idx="1"/>
          </p:nvPr>
        </p:nvSpPr>
        <p:spPr>
          <a:xfrm>
            <a:off x="457200" y="1600200"/>
            <a:ext cx="8229600" cy="5069160"/>
          </a:xfrm>
          <a:solidFill>
            <a:schemeClr val="accent3">
              <a:lumMod val="40000"/>
              <a:lumOff val="60000"/>
            </a:schemeClr>
          </a:solidFill>
          <a:effectLst>
            <a:glow rad="228600">
              <a:schemeClr val="accent2">
                <a:satMod val="175000"/>
                <a:alpha val="40000"/>
              </a:schemeClr>
            </a:glow>
          </a:effectLst>
          <a:scene3d>
            <a:camera prst="orthographicFront"/>
            <a:lightRig rig="threePt" dir="t"/>
          </a:scene3d>
          <a:sp3d>
            <a:bevelT w="165100" prst="coolSlant"/>
          </a:sp3d>
        </p:spPr>
        <p:txBody>
          <a:bodyPr>
            <a:normAutofit fontScale="70000" lnSpcReduction="20000"/>
          </a:bodyPr>
          <a:lstStyle/>
          <a:p>
            <a:pPr marL="0" indent="0" algn="ctr">
              <a:buNone/>
            </a:pPr>
            <a:r>
              <a:rPr lang="es-CO" b="1" dirty="0">
                <a:solidFill>
                  <a:srgbClr val="C00000"/>
                </a:solidFill>
              </a:rPr>
              <a:t>1 Co. </a:t>
            </a:r>
            <a:r>
              <a:rPr lang="es-CO" b="1" dirty="0" smtClean="0">
                <a:solidFill>
                  <a:srgbClr val="C00000"/>
                </a:solidFill>
              </a:rPr>
              <a:t>1:5. </a:t>
            </a:r>
          </a:p>
          <a:p>
            <a:pPr marL="0" indent="0" algn="ctr">
              <a:buNone/>
            </a:pPr>
            <a:r>
              <a:rPr lang="es-CO" dirty="0" smtClean="0"/>
              <a:t>Porque </a:t>
            </a:r>
            <a:r>
              <a:rPr lang="es-CO" dirty="0"/>
              <a:t>en todas las cosas fuisteis enriquecidos en él, en toda palabra y en toda ciencia.</a:t>
            </a:r>
          </a:p>
          <a:p>
            <a:pPr marL="0" indent="0" algn="ctr">
              <a:buNone/>
            </a:pPr>
            <a:endParaRPr lang="es-CO" dirty="0" smtClean="0"/>
          </a:p>
          <a:p>
            <a:pPr marL="0" indent="0" algn="ctr">
              <a:buNone/>
            </a:pPr>
            <a:r>
              <a:rPr lang="es-CO" b="1" dirty="0" smtClean="0">
                <a:solidFill>
                  <a:srgbClr val="C00000"/>
                </a:solidFill>
              </a:rPr>
              <a:t>1 </a:t>
            </a:r>
            <a:r>
              <a:rPr lang="es-CO" b="1" dirty="0">
                <a:solidFill>
                  <a:srgbClr val="C00000"/>
                </a:solidFill>
              </a:rPr>
              <a:t>Co. </a:t>
            </a:r>
            <a:r>
              <a:rPr lang="es-CO" b="1" dirty="0" smtClean="0">
                <a:solidFill>
                  <a:srgbClr val="C00000"/>
                </a:solidFill>
              </a:rPr>
              <a:t>1:7-9. </a:t>
            </a:r>
          </a:p>
          <a:p>
            <a:pPr marL="0" indent="0" algn="ctr">
              <a:buNone/>
            </a:pPr>
            <a:r>
              <a:rPr lang="es-CO" dirty="0" smtClean="0"/>
              <a:t>De </a:t>
            </a:r>
            <a:r>
              <a:rPr lang="es-CO" dirty="0"/>
              <a:t>tal manera que nada os falta en ningún don, esperando la manifestación de </a:t>
            </a:r>
            <a:r>
              <a:rPr lang="es-CO" dirty="0" smtClean="0"/>
              <a:t>nuestro </a:t>
            </a:r>
            <a:r>
              <a:rPr lang="es-CO" dirty="0"/>
              <a:t>Señor Jesucristo; el cual también os confirmará hasta el fin, para que seáis irreprensibles en el día de nuestro Señor Jesucristo. Fiel es Dios, por el cual fuisteis llamados a la comunión con su Hijo Jesucristo nuestro </a:t>
            </a:r>
            <a:r>
              <a:rPr lang="es-CO" dirty="0" smtClean="0"/>
              <a:t>Señor. </a:t>
            </a:r>
            <a:r>
              <a:rPr lang="es-CO" b="1" u="sng" dirty="0" smtClean="0"/>
              <a:t>Promesa </a:t>
            </a:r>
            <a:r>
              <a:rPr lang="es-CO" b="1" u="sng" dirty="0"/>
              <a:t>de la Fidelidad de Dios.</a:t>
            </a:r>
          </a:p>
          <a:p>
            <a:pPr marL="0" indent="0" algn="ctr">
              <a:buNone/>
            </a:pPr>
            <a:endParaRPr lang="es-CO" dirty="0" smtClean="0"/>
          </a:p>
          <a:p>
            <a:pPr marL="0" indent="0" algn="ctr">
              <a:buNone/>
            </a:pPr>
            <a:r>
              <a:rPr lang="es-CO" b="1" dirty="0" smtClean="0">
                <a:solidFill>
                  <a:srgbClr val="C00000"/>
                </a:solidFill>
              </a:rPr>
              <a:t>1 </a:t>
            </a:r>
            <a:r>
              <a:rPr lang="es-CO" b="1" dirty="0">
                <a:solidFill>
                  <a:srgbClr val="C00000"/>
                </a:solidFill>
              </a:rPr>
              <a:t>Co. </a:t>
            </a:r>
            <a:r>
              <a:rPr lang="es-CO" b="1" dirty="0" smtClean="0">
                <a:solidFill>
                  <a:srgbClr val="C00000"/>
                </a:solidFill>
              </a:rPr>
              <a:t>1:30. </a:t>
            </a:r>
          </a:p>
          <a:p>
            <a:pPr marL="0" indent="0" algn="ctr">
              <a:buNone/>
            </a:pPr>
            <a:r>
              <a:rPr lang="es-CO" dirty="0" smtClean="0"/>
              <a:t>Mas </a:t>
            </a:r>
            <a:r>
              <a:rPr lang="es-CO" dirty="0"/>
              <a:t>por él estáis vosotros en Cristo Jesús, el cual nos ha sido hecho por Dios sabiduría, justificación, santificación y redención.</a:t>
            </a:r>
          </a:p>
          <a:p>
            <a:pPr marL="0" indent="0" algn="ctr">
              <a:buNone/>
            </a:pPr>
            <a:endParaRPr lang="es-CO"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188640"/>
            <a:ext cx="1872208" cy="1343025"/>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83052871"/>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4">
              <a:lumMod val="20000"/>
              <a:lumOff val="80000"/>
            </a:schemeClr>
          </a:solidFill>
          <a:effectLst>
            <a:glow rad="101600">
              <a:schemeClr val="accent5">
                <a:satMod val="175000"/>
                <a:alpha val="40000"/>
              </a:schemeClr>
            </a:glow>
          </a:effectLst>
          <a:scene3d>
            <a:camera prst="isometricOffAxis1Right"/>
            <a:lightRig rig="threePt" dir="t"/>
          </a:scene3d>
          <a:sp3d>
            <a:bevelT w="139700" prst="cross"/>
          </a:sp3d>
        </p:spPr>
        <p:txBody>
          <a:bodyPr>
            <a:normAutofit fontScale="70000" lnSpcReduction="20000"/>
          </a:bodyPr>
          <a:lstStyle/>
          <a:p>
            <a:pPr marL="0" indent="0" algn="ctr">
              <a:buNone/>
            </a:pPr>
            <a:r>
              <a:rPr lang="es-CO" b="1" dirty="0">
                <a:solidFill>
                  <a:srgbClr val="C00000"/>
                </a:solidFill>
              </a:rPr>
              <a:t>1 Co. 2:9-10. </a:t>
            </a:r>
          </a:p>
          <a:p>
            <a:pPr marL="0" indent="0" algn="ctr">
              <a:buNone/>
            </a:pPr>
            <a:r>
              <a:rPr lang="es-CO" dirty="0"/>
              <a:t>Antes bien, como está escrito: Cosas que ojo no vio, ni oído oyó, Ni han subido en corazón de hombre, son las que Dios ha preparado para los que le aman. Pero Dios nos las reveló a nosotros por el Espíritu; porque el Espíritu todo lo escudriña, aun lo profundo de Dios</a:t>
            </a:r>
            <a:r>
              <a:rPr lang="es-CO" dirty="0" smtClean="0"/>
              <a:t>.</a:t>
            </a:r>
          </a:p>
          <a:p>
            <a:pPr marL="0" indent="0" algn="ctr">
              <a:buNone/>
            </a:pPr>
            <a:endParaRPr lang="es-CO" dirty="0" smtClean="0"/>
          </a:p>
          <a:p>
            <a:pPr marL="0" indent="0" algn="ctr">
              <a:buNone/>
            </a:pPr>
            <a:r>
              <a:rPr lang="es-CO" b="1" dirty="0" smtClean="0">
                <a:solidFill>
                  <a:srgbClr val="C00000"/>
                </a:solidFill>
              </a:rPr>
              <a:t>1 </a:t>
            </a:r>
            <a:r>
              <a:rPr lang="es-CO" b="1" dirty="0">
                <a:solidFill>
                  <a:srgbClr val="C00000"/>
                </a:solidFill>
              </a:rPr>
              <a:t>Co. </a:t>
            </a:r>
            <a:r>
              <a:rPr lang="es-CO" b="1" dirty="0" smtClean="0">
                <a:solidFill>
                  <a:srgbClr val="C00000"/>
                </a:solidFill>
              </a:rPr>
              <a:t>2:12.</a:t>
            </a:r>
          </a:p>
          <a:p>
            <a:pPr marL="0" indent="0" algn="ctr">
              <a:buNone/>
            </a:pPr>
            <a:r>
              <a:rPr lang="es-CO" dirty="0" smtClean="0"/>
              <a:t>Y </a:t>
            </a:r>
            <a:r>
              <a:rPr lang="es-CO" dirty="0"/>
              <a:t>nosotros no hemos recibido el espíritu del mundo, sino el Espíritu que proviene de Dios, para que sepamos lo que Dios nos ha </a:t>
            </a:r>
            <a:r>
              <a:rPr lang="es-CO" dirty="0" smtClean="0"/>
              <a:t>concedido.</a:t>
            </a:r>
          </a:p>
          <a:p>
            <a:pPr marL="0" indent="0" algn="ctr">
              <a:buNone/>
            </a:pPr>
            <a:endParaRPr lang="es-CO" dirty="0"/>
          </a:p>
          <a:p>
            <a:pPr marL="0" indent="0" algn="ctr">
              <a:buNone/>
            </a:pPr>
            <a:r>
              <a:rPr lang="es-CO" b="1" dirty="0" smtClean="0">
                <a:solidFill>
                  <a:srgbClr val="C00000"/>
                </a:solidFill>
              </a:rPr>
              <a:t>1 </a:t>
            </a:r>
            <a:r>
              <a:rPr lang="es-CO" b="1" dirty="0">
                <a:solidFill>
                  <a:srgbClr val="C00000"/>
                </a:solidFill>
              </a:rPr>
              <a:t>Co. </a:t>
            </a:r>
            <a:r>
              <a:rPr lang="es-CO" b="1" dirty="0" smtClean="0">
                <a:solidFill>
                  <a:srgbClr val="C00000"/>
                </a:solidFill>
              </a:rPr>
              <a:t>2:14-16. </a:t>
            </a:r>
          </a:p>
          <a:p>
            <a:pPr marL="0" indent="0" algn="ctr">
              <a:buNone/>
            </a:pPr>
            <a:r>
              <a:rPr lang="es-CO" dirty="0" smtClean="0"/>
              <a:t>Pero </a:t>
            </a:r>
            <a:r>
              <a:rPr lang="es-CO" dirty="0"/>
              <a:t>el hombre natural no percibe las cosas que son del Espíritu de Dios, porque para él son locura, y no las puede entender, porque se han de discernir espiritualmente. En cambio el espiritual juzga todas las cosas; pero él no es juzgado de nadie. Porque ¿quién conoció la mente del Señor? ¿Quién le instruirá? Mas nosotros tenemos la mente de Cristo.</a:t>
            </a:r>
          </a:p>
          <a:p>
            <a:endParaRPr lang="es-CO" dirty="0"/>
          </a:p>
        </p:txBody>
      </p:sp>
    </p:spTree>
    <p:extLst>
      <p:ext uri="{BB962C8B-B14F-4D97-AF65-F5344CB8AC3E}">
        <p14:creationId xmlns:p14="http://schemas.microsoft.com/office/powerpoint/2010/main" val="1642696642"/>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bg1">
              <a:lumMod val="85000"/>
            </a:schemeClr>
          </a:solidFill>
          <a:ln>
            <a:solidFill>
              <a:schemeClr val="accent1"/>
            </a:solidFill>
          </a:ln>
          <a:effectLst>
            <a:reflection blurRad="6350" stA="50000" endA="300" endPos="90000" dist="50800" dir="5400000" sy="-100000" algn="bl" rotWithShape="0"/>
          </a:effectLst>
          <a:scene3d>
            <a:camera prst="orthographicFront"/>
            <a:lightRig rig="threePt" dir="t"/>
          </a:scene3d>
          <a:sp3d>
            <a:bevelT prst="slope"/>
          </a:sp3d>
        </p:spPr>
        <p:txBody>
          <a:bodyPr>
            <a:normAutofit fontScale="77500" lnSpcReduction="20000"/>
          </a:bodyPr>
          <a:lstStyle/>
          <a:p>
            <a:pPr marL="0" indent="0" algn="ctr">
              <a:buNone/>
            </a:pPr>
            <a:r>
              <a:rPr lang="es-CO" b="1" dirty="0" smtClean="0">
                <a:solidFill>
                  <a:srgbClr val="C00000"/>
                </a:solidFill>
              </a:rPr>
              <a:t>1 </a:t>
            </a:r>
            <a:r>
              <a:rPr lang="es-CO" b="1" dirty="0">
                <a:solidFill>
                  <a:srgbClr val="C00000"/>
                </a:solidFill>
              </a:rPr>
              <a:t>Co. </a:t>
            </a:r>
            <a:r>
              <a:rPr lang="es-CO" b="1" dirty="0" smtClean="0">
                <a:solidFill>
                  <a:srgbClr val="C00000"/>
                </a:solidFill>
              </a:rPr>
              <a:t>3:14-16. </a:t>
            </a:r>
          </a:p>
          <a:p>
            <a:pPr marL="0" indent="0" algn="ctr">
              <a:buNone/>
            </a:pPr>
            <a:r>
              <a:rPr lang="es-CO" dirty="0" smtClean="0"/>
              <a:t>Si </a:t>
            </a:r>
            <a:r>
              <a:rPr lang="es-CO" dirty="0"/>
              <a:t>permaneciere la obra de alguno que sobreedificó, recibirá recompensa. Si la obra de alguno se quemare, él sufrirá pérdida, si bien él mismo será salvo, aunque así como por fuego. ¿No sabéis que sois templo de Dios, y que el Espíritu de Dios mora en vosotros?. </a:t>
            </a:r>
            <a:r>
              <a:rPr lang="es-CO" b="1" u="sng" dirty="0" smtClean="0"/>
              <a:t>Promesa </a:t>
            </a:r>
            <a:r>
              <a:rPr lang="es-CO" b="1" u="sng" dirty="0"/>
              <a:t>sobre el Espíritu </a:t>
            </a:r>
            <a:r>
              <a:rPr lang="es-CO" b="1" u="sng" dirty="0" smtClean="0"/>
              <a:t>Santo</a:t>
            </a:r>
          </a:p>
          <a:p>
            <a:pPr marL="0" indent="0" algn="ctr">
              <a:buNone/>
            </a:pPr>
            <a:endParaRPr lang="es-CO" dirty="0"/>
          </a:p>
          <a:p>
            <a:pPr marL="0" indent="0" algn="ctr">
              <a:buNone/>
            </a:pPr>
            <a:r>
              <a:rPr lang="es-CO" b="1" dirty="0" smtClean="0">
                <a:solidFill>
                  <a:srgbClr val="C00000"/>
                </a:solidFill>
              </a:rPr>
              <a:t>1 </a:t>
            </a:r>
            <a:r>
              <a:rPr lang="es-CO" b="1" dirty="0">
                <a:solidFill>
                  <a:srgbClr val="C00000"/>
                </a:solidFill>
              </a:rPr>
              <a:t>Co. </a:t>
            </a:r>
            <a:r>
              <a:rPr lang="es-CO" b="1" dirty="0" smtClean="0">
                <a:solidFill>
                  <a:srgbClr val="C00000"/>
                </a:solidFill>
              </a:rPr>
              <a:t>4:5.  </a:t>
            </a:r>
          </a:p>
          <a:p>
            <a:pPr marL="0" indent="0" algn="ctr">
              <a:buNone/>
            </a:pPr>
            <a:r>
              <a:rPr lang="es-CO" dirty="0" smtClean="0"/>
              <a:t>Así </a:t>
            </a:r>
            <a:r>
              <a:rPr lang="es-CO" dirty="0"/>
              <a:t>que, no juzguéis nada antes de tiempo, hasta que venga el Señor, el cual aclarará también lo oculto de las tinieblas, y manifestará las intenciones de los corazones; y entonces cada uno recibirá su alabanza de Dios.</a:t>
            </a:r>
          </a:p>
          <a:p>
            <a:endParaRPr lang="es-CO" dirty="0" smtClean="0"/>
          </a:p>
          <a:p>
            <a:pPr marL="0" indent="0" algn="ctr">
              <a:buNone/>
            </a:pPr>
            <a:r>
              <a:rPr lang="es-CO" b="1" dirty="0" smtClean="0">
                <a:solidFill>
                  <a:srgbClr val="C00000"/>
                </a:solidFill>
              </a:rPr>
              <a:t>1 </a:t>
            </a:r>
            <a:r>
              <a:rPr lang="es-CO" b="1" dirty="0">
                <a:solidFill>
                  <a:srgbClr val="C00000"/>
                </a:solidFill>
              </a:rPr>
              <a:t>Co. </a:t>
            </a:r>
            <a:r>
              <a:rPr lang="es-CO" b="1" dirty="0" smtClean="0">
                <a:solidFill>
                  <a:srgbClr val="C00000"/>
                </a:solidFill>
              </a:rPr>
              <a:t>6:11.</a:t>
            </a:r>
          </a:p>
          <a:p>
            <a:pPr marL="0" indent="0" algn="ctr">
              <a:buNone/>
            </a:pPr>
            <a:r>
              <a:rPr lang="es-CO" dirty="0" smtClean="0"/>
              <a:t>Y </a:t>
            </a:r>
            <a:r>
              <a:rPr lang="es-CO" dirty="0"/>
              <a:t>esto erais algunos; mas ya habéis sido lavados, ya habéis sido santificados, ya habéis sido justificados en el nombre del Señor Jesús, y por el Espíritu de nuestro Dios</a:t>
            </a:r>
            <a:r>
              <a:rPr lang="es-CO" dirty="0" smtClean="0"/>
              <a:t>.</a:t>
            </a:r>
          </a:p>
          <a:p>
            <a:endParaRPr lang="es-CO" dirty="0"/>
          </a:p>
        </p:txBody>
      </p:sp>
    </p:spTree>
    <p:extLst>
      <p:ext uri="{BB962C8B-B14F-4D97-AF65-F5344CB8AC3E}">
        <p14:creationId xmlns:p14="http://schemas.microsoft.com/office/powerpoint/2010/main" val="3964199078"/>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bg1">
              <a:lumMod val="85000"/>
            </a:schemeClr>
          </a:solidFill>
          <a:effectLst>
            <a:glow rad="228600">
              <a:schemeClr val="accent4">
                <a:satMod val="175000"/>
                <a:alpha val="40000"/>
              </a:schemeClr>
            </a:glow>
          </a:effectLst>
          <a:scene3d>
            <a:camera prst="orthographicFront"/>
            <a:lightRig rig="threePt" dir="t"/>
          </a:scene3d>
          <a:sp3d>
            <a:bevelT w="114300" prst="hardEdge"/>
          </a:sp3d>
        </p:spPr>
        <p:txBody>
          <a:bodyPr>
            <a:normAutofit fontScale="77500" lnSpcReduction="20000"/>
          </a:bodyPr>
          <a:lstStyle/>
          <a:p>
            <a:pPr marL="0" indent="0" algn="ctr">
              <a:buNone/>
            </a:pPr>
            <a:r>
              <a:rPr lang="es-CO" b="1" dirty="0">
                <a:solidFill>
                  <a:srgbClr val="C00000"/>
                </a:solidFill>
              </a:rPr>
              <a:t>1 Co. </a:t>
            </a:r>
            <a:r>
              <a:rPr lang="es-CO" b="1" dirty="0" smtClean="0">
                <a:solidFill>
                  <a:srgbClr val="C00000"/>
                </a:solidFill>
              </a:rPr>
              <a:t>6:15. </a:t>
            </a:r>
          </a:p>
          <a:p>
            <a:pPr marL="0" indent="0" algn="ctr">
              <a:buNone/>
            </a:pPr>
            <a:r>
              <a:rPr lang="es-CO" dirty="0" smtClean="0"/>
              <a:t>¿</a:t>
            </a:r>
            <a:r>
              <a:rPr lang="es-CO" dirty="0"/>
              <a:t>No sabéis que vuestros cuerpos son miembros de Cristo? ¿Quitaré, pues, los miembros de Cristo y los haré miembros de una ramera? De ningún </a:t>
            </a:r>
            <a:r>
              <a:rPr lang="es-CO" dirty="0" smtClean="0"/>
              <a:t>modo.</a:t>
            </a:r>
          </a:p>
          <a:p>
            <a:pPr algn="ctr"/>
            <a:endParaRPr lang="es-CO" dirty="0"/>
          </a:p>
          <a:p>
            <a:pPr marL="0" indent="0" algn="ctr">
              <a:buNone/>
            </a:pPr>
            <a:r>
              <a:rPr lang="es-CO" b="1" dirty="0" smtClean="0">
                <a:solidFill>
                  <a:srgbClr val="C00000"/>
                </a:solidFill>
              </a:rPr>
              <a:t>1 </a:t>
            </a:r>
            <a:r>
              <a:rPr lang="es-CO" b="1" dirty="0">
                <a:solidFill>
                  <a:srgbClr val="C00000"/>
                </a:solidFill>
              </a:rPr>
              <a:t>Co. </a:t>
            </a:r>
            <a:r>
              <a:rPr lang="es-CO" b="1" dirty="0" smtClean="0">
                <a:solidFill>
                  <a:srgbClr val="C00000"/>
                </a:solidFill>
              </a:rPr>
              <a:t>6:19-20.</a:t>
            </a:r>
          </a:p>
          <a:p>
            <a:pPr marL="0" indent="0" algn="ctr">
              <a:buNone/>
            </a:pPr>
            <a:r>
              <a:rPr lang="es-CO" dirty="0" smtClean="0"/>
              <a:t>¿</a:t>
            </a:r>
            <a:r>
              <a:rPr lang="es-CO" dirty="0"/>
              <a:t>O ignoráis que vuestro cuerpo es templo del Espíritu Santo, el cual está en vosotros, el cual tenéis de Dios, y que no sois vuestros? Porque habéis sido comprados por precio; glorificad, pues, a Dios en vuestro cuerpo y en vuestro espíritu, los cuales son de </a:t>
            </a:r>
            <a:r>
              <a:rPr lang="es-CO" dirty="0" smtClean="0"/>
              <a:t>Dios.</a:t>
            </a:r>
          </a:p>
          <a:p>
            <a:pPr algn="ctr"/>
            <a:endParaRPr lang="es-CO" dirty="0"/>
          </a:p>
          <a:p>
            <a:pPr marL="0" indent="0" algn="ctr">
              <a:buNone/>
            </a:pPr>
            <a:r>
              <a:rPr lang="es-CO" b="1" dirty="0" smtClean="0">
                <a:solidFill>
                  <a:srgbClr val="C00000"/>
                </a:solidFill>
              </a:rPr>
              <a:t>1 </a:t>
            </a:r>
            <a:r>
              <a:rPr lang="es-CO" b="1" dirty="0">
                <a:solidFill>
                  <a:srgbClr val="C00000"/>
                </a:solidFill>
              </a:rPr>
              <a:t>Co. </a:t>
            </a:r>
            <a:r>
              <a:rPr lang="es-CO" b="1" dirty="0" smtClean="0">
                <a:solidFill>
                  <a:srgbClr val="C00000"/>
                </a:solidFill>
              </a:rPr>
              <a:t>7:14. </a:t>
            </a:r>
          </a:p>
          <a:p>
            <a:pPr marL="0" indent="0" algn="ctr">
              <a:buNone/>
            </a:pPr>
            <a:r>
              <a:rPr lang="es-CO" dirty="0" smtClean="0"/>
              <a:t>Porque </a:t>
            </a:r>
            <a:r>
              <a:rPr lang="es-CO" dirty="0"/>
              <a:t>el marido incrédulo es santificado en la mujer, y la mujer incrédula en el marido; pues de otra manera vuestros hijos serían inmundos, mientras que ahora son santos.</a:t>
            </a:r>
          </a:p>
          <a:p>
            <a:endParaRPr lang="es-CO" dirty="0"/>
          </a:p>
          <a:p>
            <a:endParaRPr lang="es-CO" dirty="0"/>
          </a:p>
        </p:txBody>
      </p:sp>
    </p:spTree>
    <p:extLst>
      <p:ext uri="{BB962C8B-B14F-4D97-AF65-F5344CB8AC3E}">
        <p14:creationId xmlns:p14="http://schemas.microsoft.com/office/powerpoint/2010/main" val="2810437476"/>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1">
              <a:lumMod val="85000"/>
            </a:schemeClr>
          </a:solidFill>
          <a:scene3d>
            <a:camera prst="orthographicFront"/>
            <a:lightRig rig="threePt" dir="t"/>
          </a:scene3d>
          <a:sp3d>
            <a:bevelT prst="angle"/>
          </a:sp3d>
        </p:spPr>
        <p:txBody>
          <a:bodyPr>
            <a:normAutofit fontScale="77500" lnSpcReduction="20000"/>
          </a:bodyPr>
          <a:lstStyle/>
          <a:p>
            <a:pPr marL="0" indent="0" algn="ctr">
              <a:buNone/>
            </a:pPr>
            <a:r>
              <a:rPr lang="es-CO" b="1" dirty="0" smtClean="0">
                <a:solidFill>
                  <a:srgbClr val="C00000"/>
                </a:solidFill>
              </a:rPr>
              <a:t>1 </a:t>
            </a:r>
            <a:r>
              <a:rPr lang="es-CO" b="1" dirty="0">
                <a:solidFill>
                  <a:srgbClr val="C00000"/>
                </a:solidFill>
              </a:rPr>
              <a:t>Co. </a:t>
            </a:r>
            <a:r>
              <a:rPr lang="es-CO" b="1" dirty="0" smtClean="0">
                <a:solidFill>
                  <a:srgbClr val="C00000"/>
                </a:solidFill>
              </a:rPr>
              <a:t>8:3.</a:t>
            </a:r>
          </a:p>
          <a:p>
            <a:pPr marL="0" indent="0" algn="ctr">
              <a:buNone/>
            </a:pPr>
            <a:r>
              <a:rPr lang="es-CO" dirty="0" smtClean="0"/>
              <a:t>Pero </a:t>
            </a:r>
            <a:r>
              <a:rPr lang="es-CO" dirty="0"/>
              <a:t>si alguno ama a Dios, es conocido por </a:t>
            </a:r>
            <a:r>
              <a:rPr lang="es-CO" dirty="0" smtClean="0"/>
              <a:t>él.</a:t>
            </a:r>
          </a:p>
          <a:p>
            <a:pPr marL="0" indent="0" algn="ctr">
              <a:buNone/>
            </a:pPr>
            <a:endParaRPr lang="es-CO" dirty="0"/>
          </a:p>
          <a:p>
            <a:pPr marL="0" indent="0" algn="ctr">
              <a:buNone/>
            </a:pPr>
            <a:r>
              <a:rPr lang="es-CO" b="1" u="sng" dirty="0" smtClean="0">
                <a:solidFill>
                  <a:srgbClr val="C00000"/>
                </a:solidFill>
              </a:rPr>
              <a:t>1 </a:t>
            </a:r>
            <a:r>
              <a:rPr lang="es-CO" b="1" u="sng" dirty="0">
                <a:solidFill>
                  <a:srgbClr val="C00000"/>
                </a:solidFill>
              </a:rPr>
              <a:t>Co. </a:t>
            </a:r>
            <a:r>
              <a:rPr lang="es-CO" b="1" u="sng" dirty="0" smtClean="0">
                <a:solidFill>
                  <a:srgbClr val="C00000"/>
                </a:solidFill>
              </a:rPr>
              <a:t>10:13.</a:t>
            </a:r>
            <a:r>
              <a:rPr lang="es-CO" b="1" dirty="0" smtClean="0">
                <a:solidFill>
                  <a:srgbClr val="C00000"/>
                </a:solidFill>
              </a:rPr>
              <a:t> </a:t>
            </a:r>
          </a:p>
          <a:p>
            <a:pPr marL="0" indent="0" algn="ctr">
              <a:buNone/>
            </a:pPr>
            <a:r>
              <a:rPr lang="es-CO" b="1" dirty="0" smtClean="0">
                <a:solidFill>
                  <a:srgbClr val="C00000"/>
                </a:solidFill>
              </a:rPr>
              <a:t>No </a:t>
            </a:r>
            <a:r>
              <a:rPr lang="es-CO" b="1" dirty="0">
                <a:solidFill>
                  <a:srgbClr val="C00000"/>
                </a:solidFill>
              </a:rPr>
              <a:t>os ha sobrevenido ninguna tentación que no sea humana; pero fiel es Dios, que no os dejará ser tentados más de lo que podéis resistir, sino que dará también juntamente con la tentación la salida, para que podáis soportar.</a:t>
            </a:r>
          </a:p>
          <a:p>
            <a:pPr marL="0" indent="0">
              <a:buNone/>
            </a:pPr>
            <a:endParaRPr lang="es-CO" dirty="0"/>
          </a:p>
          <a:p>
            <a:pPr marL="0" indent="0" algn="ctr">
              <a:buNone/>
            </a:pPr>
            <a:r>
              <a:rPr lang="es-CO" b="1" u="sng" dirty="0" smtClean="0">
                <a:solidFill>
                  <a:srgbClr val="C00000"/>
                </a:solidFill>
              </a:rPr>
              <a:t>1 </a:t>
            </a:r>
            <a:r>
              <a:rPr lang="es-CO" b="1" u="sng" dirty="0">
                <a:solidFill>
                  <a:srgbClr val="C00000"/>
                </a:solidFill>
              </a:rPr>
              <a:t>Co. </a:t>
            </a:r>
            <a:r>
              <a:rPr lang="es-CO" b="1" u="sng" dirty="0" smtClean="0">
                <a:solidFill>
                  <a:srgbClr val="C00000"/>
                </a:solidFill>
              </a:rPr>
              <a:t>11:24</a:t>
            </a:r>
            <a:r>
              <a:rPr lang="es-CO" b="1" dirty="0" smtClean="0">
                <a:solidFill>
                  <a:srgbClr val="C00000"/>
                </a:solidFill>
              </a:rPr>
              <a:t>. </a:t>
            </a:r>
          </a:p>
          <a:p>
            <a:pPr marL="0" indent="0" algn="ctr">
              <a:buNone/>
            </a:pPr>
            <a:r>
              <a:rPr lang="es-CO" b="1" dirty="0" smtClean="0">
                <a:solidFill>
                  <a:srgbClr val="C00000"/>
                </a:solidFill>
              </a:rPr>
              <a:t>Y </a:t>
            </a:r>
            <a:r>
              <a:rPr lang="es-CO" b="1" dirty="0">
                <a:solidFill>
                  <a:srgbClr val="C00000"/>
                </a:solidFill>
              </a:rPr>
              <a:t>habiendo dado gracias, lo partió, y dijo: Tomad, comed; esto es mi cuerpo que por vosotros es partido; haced esto en memoria de </a:t>
            </a:r>
            <a:r>
              <a:rPr lang="es-CO" b="1" dirty="0" smtClean="0">
                <a:solidFill>
                  <a:srgbClr val="C00000"/>
                </a:solidFill>
              </a:rPr>
              <a:t>mí</a:t>
            </a:r>
          </a:p>
          <a:p>
            <a:pPr marL="0" indent="0" algn="ctr">
              <a:buNone/>
            </a:pPr>
            <a:endParaRPr lang="es-CO" dirty="0"/>
          </a:p>
          <a:p>
            <a:pPr marL="0" indent="0" algn="ctr">
              <a:buNone/>
            </a:pPr>
            <a:r>
              <a:rPr lang="es-CO" b="1" dirty="0" smtClean="0">
                <a:solidFill>
                  <a:srgbClr val="C00000"/>
                </a:solidFill>
              </a:rPr>
              <a:t>1 </a:t>
            </a:r>
            <a:r>
              <a:rPr lang="es-CO" b="1" dirty="0">
                <a:solidFill>
                  <a:srgbClr val="C00000"/>
                </a:solidFill>
              </a:rPr>
              <a:t>Co. </a:t>
            </a:r>
            <a:r>
              <a:rPr lang="es-CO" b="1" dirty="0" smtClean="0">
                <a:solidFill>
                  <a:srgbClr val="C00000"/>
                </a:solidFill>
              </a:rPr>
              <a:t>11:26.</a:t>
            </a:r>
          </a:p>
          <a:p>
            <a:pPr marL="0" indent="0" algn="ctr">
              <a:buNone/>
            </a:pPr>
            <a:r>
              <a:rPr lang="es-CO" dirty="0" smtClean="0"/>
              <a:t>Así</a:t>
            </a:r>
            <a:r>
              <a:rPr lang="es-CO" dirty="0"/>
              <a:t>, pues, todas las veces que comiereis este pan, y bebiereis esta copa, la muerte del Señor anunciáis hasta que él venga</a:t>
            </a:r>
            <a:r>
              <a:rPr lang="es-CO" dirty="0" smtClean="0"/>
              <a:t>.</a:t>
            </a:r>
            <a:endParaRPr lang="es-CO" dirty="0"/>
          </a:p>
        </p:txBody>
      </p:sp>
    </p:spTree>
    <p:extLst>
      <p:ext uri="{BB962C8B-B14F-4D97-AF65-F5344CB8AC3E}">
        <p14:creationId xmlns:p14="http://schemas.microsoft.com/office/powerpoint/2010/main" val="327873120"/>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332656"/>
            <a:ext cx="8229600" cy="6192688"/>
          </a:xfrm>
          <a:solidFill>
            <a:schemeClr val="accent4">
              <a:lumMod val="20000"/>
              <a:lumOff val="80000"/>
            </a:schemeClr>
          </a:solidFill>
          <a:scene3d>
            <a:camera prst="orthographicFront"/>
            <a:lightRig rig="threePt" dir="t"/>
          </a:scene3d>
          <a:sp3d>
            <a:bevelT prst="convex"/>
          </a:sp3d>
        </p:spPr>
        <p:txBody>
          <a:bodyPr>
            <a:normAutofit fontScale="77500" lnSpcReduction="20000"/>
          </a:bodyPr>
          <a:lstStyle/>
          <a:p>
            <a:pPr marL="0" indent="0" algn="ctr">
              <a:buNone/>
            </a:pPr>
            <a:r>
              <a:rPr lang="es-CO" b="1" dirty="0">
                <a:solidFill>
                  <a:srgbClr val="C00000"/>
                </a:solidFill>
              </a:rPr>
              <a:t>1 Co. </a:t>
            </a:r>
            <a:r>
              <a:rPr lang="es-CO" b="1" dirty="0" smtClean="0">
                <a:solidFill>
                  <a:srgbClr val="C00000"/>
                </a:solidFill>
              </a:rPr>
              <a:t>11:30-32. </a:t>
            </a:r>
          </a:p>
          <a:p>
            <a:pPr marL="0" indent="0" algn="ctr">
              <a:buNone/>
            </a:pPr>
            <a:r>
              <a:rPr lang="es-CO" dirty="0" smtClean="0"/>
              <a:t>Por </a:t>
            </a:r>
            <a:r>
              <a:rPr lang="es-CO" dirty="0"/>
              <a:t>lo cual hay muchos enfermos y debilitados entre vosotros, y muchos duermen. Si, pues, nos examinásemos a nosotros mismos, no seríamos juzgados; mas siendo juzgados, somos castigados por el Señor, para que no seamos condenados con el mundo. Así que, hermanos míos, cuando os reunís a comer, esperaos unos a otros. </a:t>
            </a:r>
            <a:r>
              <a:rPr lang="es-CO" b="1" u="sng" dirty="0" smtClean="0"/>
              <a:t>Promesa </a:t>
            </a:r>
            <a:r>
              <a:rPr lang="es-CO" b="1" u="sng" dirty="0"/>
              <a:t>de Disciplina</a:t>
            </a:r>
            <a:r>
              <a:rPr lang="es-CO" b="1" u="sng" dirty="0" smtClean="0"/>
              <a:t>.</a:t>
            </a:r>
          </a:p>
          <a:p>
            <a:pPr marL="0" indent="0">
              <a:buNone/>
            </a:pPr>
            <a:endParaRPr lang="es-CO" dirty="0" smtClean="0"/>
          </a:p>
          <a:p>
            <a:pPr marL="0" indent="0" algn="ctr">
              <a:buNone/>
            </a:pPr>
            <a:r>
              <a:rPr lang="es-CO" b="1" dirty="0" smtClean="0">
                <a:solidFill>
                  <a:srgbClr val="C00000"/>
                </a:solidFill>
              </a:rPr>
              <a:t>1 </a:t>
            </a:r>
            <a:r>
              <a:rPr lang="es-CO" b="1" dirty="0">
                <a:solidFill>
                  <a:srgbClr val="C00000"/>
                </a:solidFill>
              </a:rPr>
              <a:t>Co. </a:t>
            </a:r>
            <a:r>
              <a:rPr lang="es-CO" b="1" dirty="0" smtClean="0">
                <a:solidFill>
                  <a:srgbClr val="C00000"/>
                </a:solidFill>
              </a:rPr>
              <a:t>12:7-11.</a:t>
            </a:r>
          </a:p>
          <a:p>
            <a:pPr marL="0" indent="0" algn="ctr">
              <a:buNone/>
            </a:pPr>
            <a:r>
              <a:rPr lang="es-CO" dirty="0" smtClean="0"/>
              <a:t>Pero </a:t>
            </a:r>
            <a:r>
              <a:rPr lang="es-CO" dirty="0"/>
              <a:t>a cada uno le es dada la manifestación del Espíritu para provecho. Porque a éste es dada por el Espíritu palabra de sabiduría; a otro, palabra de ciencia según el mismo Espíritu; a otro, fe por el mismo Espíritu; y a otro, dones de sanidades por el mismo Espíritu. A otro, el hacer milagros; a otro, profecía; a otro, discernimiento de espíritus; a otro, diversos géneros de lenguas; y a otro, interpretación de lenguas. Pero todas estas cosas las hace uno y el mismo Espíritu, repartiendo a cada uno en particular como él quiere. </a:t>
            </a:r>
            <a:r>
              <a:rPr lang="es-CO" b="1" u="sng" dirty="0" smtClean="0"/>
              <a:t>Promesa </a:t>
            </a:r>
            <a:r>
              <a:rPr lang="es-CO" b="1" u="sng" dirty="0"/>
              <a:t>sobre el Espíritu Santo.</a:t>
            </a:r>
          </a:p>
          <a:p>
            <a:endParaRPr lang="es-CO" dirty="0" smtClean="0"/>
          </a:p>
          <a:p>
            <a:endParaRPr lang="es-CO" dirty="0"/>
          </a:p>
          <a:p>
            <a:endParaRPr lang="es-CO" dirty="0"/>
          </a:p>
        </p:txBody>
      </p:sp>
    </p:spTree>
    <p:extLst>
      <p:ext uri="{BB962C8B-B14F-4D97-AF65-F5344CB8AC3E}">
        <p14:creationId xmlns:p14="http://schemas.microsoft.com/office/powerpoint/2010/main" val="1039577472"/>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688632"/>
          </a:xfrm>
          <a:solidFill>
            <a:schemeClr val="accent3">
              <a:lumMod val="60000"/>
              <a:lumOff val="40000"/>
            </a:schemeClr>
          </a:solidFill>
          <a:scene3d>
            <a:camera prst="orthographicFront"/>
            <a:lightRig rig="threePt" dir="t"/>
          </a:scene3d>
          <a:sp3d>
            <a:bevelT w="114300" prst="hardEdge"/>
          </a:sp3d>
        </p:spPr>
        <p:txBody>
          <a:bodyPr>
            <a:normAutofit fontScale="92500" lnSpcReduction="10000"/>
          </a:bodyPr>
          <a:lstStyle/>
          <a:p>
            <a:pPr marL="0" indent="0" algn="ctr">
              <a:buNone/>
            </a:pPr>
            <a:r>
              <a:rPr lang="es-CO" b="1" dirty="0" smtClean="0">
                <a:solidFill>
                  <a:srgbClr val="C00000"/>
                </a:solidFill>
              </a:rPr>
              <a:t>1 </a:t>
            </a:r>
            <a:r>
              <a:rPr lang="es-CO" b="1" dirty="0">
                <a:solidFill>
                  <a:srgbClr val="C00000"/>
                </a:solidFill>
              </a:rPr>
              <a:t>Co. </a:t>
            </a:r>
            <a:r>
              <a:rPr lang="es-CO" b="1" dirty="0" smtClean="0">
                <a:solidFill>
                  <a:srgbClr val="C00000"/>
                </a:solidFill>
              </a:rPr>
              <a:t>12:13.</a:t>
            </a:r>
          </a:p>
          <a:p>
            <a:pPr marL="0" indent="0" algn="ctr">
              <a:buNone/>
            </a:pPr>
            <a:r>
              <a:rPr lang="es-CO" dirty="0" smtClean="0"/>
              <a:t>Porque </a:t>
            </a:r>
            <a:r>
              <a:rPr lang="es-CO" dirty="0"/>
              <a:t>por un solo Espíritu fuimos todos bautizados en un cuerpo, sean judíos o griegos, sean esclavos o libres; y a todos se nos dio a beber de un mismo Espíritu.</a:t>
            </a:r>
          </a:p>
          <a:p>
            <a:pPr marL="0" indent="0">
              <a:buNone/>
            </a:pPr>
            <a:endParaRPr lang="es-CO" dirty="0" smtClean="0"/>
          </a:p>
          <a:p>
            <a:pPr marL="0" indent="0" algn="ctr">
              <a:buNone/>
            </a:pPr>
            <a:r>
              <a:rPr lang="es-CO" b="1" dirty="0" smtClean="0">
                <a:solidFill>
                  <a:srgbClr val="C00000"/>
                </a:solidFill>
              </a:rPr>
              <a:t>1 </a:t>
            </a:r>
            <a:r>
              <a:rPr lang="es-CO" b="1" dirty="0">
                <a:solidFill>
                  <a:srgbClr val="C00000"/>
                </a:solidFill>
              </a:rPr>
              <a:t>Co. </a:t>
            </a:r>
            <a:r>
              <a:rPr lang="es-CO" b="1" dirty="0" smtClean="0">
                <a:solidFill>
                  <a:srgbClr val="C00000"/>
                </a:solidFill>
              </a:rPr>
              <a:t>12:28.</a:t>
            </a:r>
          </a:p>
          <a:p>
            <a:pPr marL="0" indent="0" algn="ctr">
              <a:buNone/>
            </a:pPr>
            <a:r>
              <a:rPr lang="es-CO" dirty="0" smtClean="0"/>
              <a:t>Y </a:t>
            </a:r>
            <a:r>
              <a:rPr lang="es-CO" dirty="0"/>
              <a:t>a unos puso Dios en la iglesia, primeramente apóstoles, luego profetas, lo tercero maestros, luego los que hacen milagros, después los que sanan, los que ayudan, los que administran, los que tienen don de lenguas.</a:t>
            </a:r>
          </a:p>
          <a:p>
            <a:endParaRPr lang="es-CO" dirty="0"/>
          </a:p>
        </p:txBody>
      </p:sp>
    </p:spTree>
    <p:extLst>
      <p:ext uri="{BB962C8B-B14F-4D97-AF65-F5344CB8AC3E}">
        <p14:creationId xmlns:p14="http://schemas.microsoft.com/office/powerpoint/2010/main" val="655954026"/>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548680"/>
            <a:ext cx="8229600" cy="6192688"/>
          </a:xfrm>
          <a:solidFill>
            <a:schemeClr val="accent4">
              <a:lumMod val="20000"/>
              <a:lumOff val="80000"/>
            </a:schemeClr>
          </a:solidFill>
          <a:ln>
            <a:noFill/>
          </a:ln>
          <a:effectLst>
            <a:glow rad="228600">
              <a:schemeClr val="accent2">
                <a:satMod val="175000"/>
                <a:alpha val="40000"/>
              </a:schemeClr>
            </a:glow>
            <a:outerShdw blurRad="44450" dist="27940" dir="5400000" algn="ctr">
              <a:srgbClr val="000000">
                <a:alpha val="32000"/>
              </a:srgbClr>
            </a:outerShdw>
          </a:effectLst>
          <a:scene3d>
            <a:camera prst="isometricOffAxis1Right"/>
            <a:lightRig rig="balanced" dir="t">
              <a:rot lat="0" lon="0" rev="8700000"/>
            </a:lightRig>
          </a:scene3d>
          <a:sp3d>
            <a:bevelT w="190500" h="38100"/>
          </a:sp3d>
        </p:spPr>
        <p:txBody>
          <a:bodyPr>
            <a:normAutofit fontScale="85000" lnSpcReduction="10000"/>
          </a:bodyPr>
          <a:lstStyle/>
          <a:p>
            <a:pPr marL="0" indent="0" algn="ctr">
              <a:buNone/>
            </a:pPr>
            <a:r>
              <a:rPr lang="es-CO" b="1" dirty="0">
                <a:solidFill>
                  <a:srgbClr val="C00000"/>
                </a:solidFill>
              </a:rPr>
              <a:t>1 Co. </a:t>
            </a:r>
            <a:r>
              <a:rPr lang="es-CO" b="1" dirty="0" smtClean="0">
                <a:solidFill>
                  <a:srgbClr val="C00000"/>
                </a:solidFill>
              </a:rPr>
              <a:t>13:1-8. </a:t>
            </a:r>
          </a:p>
          <a:p>
            <a:pPr marL="0" indent="0" algn="ctr">
              <a:buNone/>
            </a:pPr>
            <a:r>
              <a:rPr lang="es-CO" dirty="0" smtClean="0"/>
              <a:t>Si </a:t>
            </a:r>
            <a:r>
              <a:rPr lang="es-CO" dirty="0"/>
              <a:t>yo hablase lenguas humanas y angélicas, y no tengo amor, vengo a ser como metal que resuena, o címbalo que retiñe. Y si tuviese profecía, y entendiese todos los misterios y toda ciencia, y si tuviese toda la fe, de tal manera que trasladase los montes, y no tengo amor, nada soy. Y si repartiese todos mis bienes para dar de comer a los pobres, y si entregase mi cuerpo para ser quemado, y no tengo amor, de nada me sirve. </a:t>
            </a:r>
            <a:endParaRPr lang="es-CO" dirty="0" smtClean="0"/>
          </a:p>
          <a:p>
            <a:pPr marL="0" indent="0" algn="ctr">
              <a:buNone/>
            </a:pPr>
            <a:r>
              <a:rPr lang="es-CO" b="1" dirty="0" smtClean="0">
                <a:latin typeface="Agency FB" pitchFamily="34" charset="0"/>
              </a:rPr>
              <a:t>El </a:t>
            </a:r>
            <a:r>
              <a:rPr lang="es-CO" b="1" dirty="0">
                <a:latin typeface="Agency FB" pitchFamily="34" charset="0"/>
              </a:rPr>
              <a:t>amor es sufrido, es benigno; el amor no tiene envidia, el amor no es jactancioso, no se envanece; no hace nada indebido, no busca lo suyo, no se irrita, no guarda rencor; no se goza de la injusticia, mas se goza de la verdad. Todo lo sufre, todo lo cree, todo lo espera, todo lo soporta. El amor nunca deja de ser; pero las profecías se acabarán, y cesarán las lenguas, y la ciencia acabará</a:t>
            </a:r>
            <a:r>
              <a:rPr lang="es-CO" b="1" dirty="0" smtClean="0">
                <a:latin typeface="Agency FB" pitchFamily="34" charset="0"/>
              </a:rPr>
              <a:t>. </a:t>
            </a:r>
            <a:endParaRPr lang="es-CO" b="1" dirty="0">
              <a:latin typeface="Agency FB" pitchFamily="34" charset="0"/>
            </a:endParaRPr>
          </a:p>
        </p:txBody>
      </p:sp>
    </p:spTree>
    <p:extLst>
      <p:ext uri="{BB962C8B-B14F-4D97-AF65-F5344CB8AC3E}">
        <p14:creationId xmlns:p14="http://schemas.microsoft.com/office/powerpoint/2010/main" val="1509872575"/>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4">
              <a:lumMod val="20000"/>
              <a:lumOff val="80000"/>
            </a:schemeClr>
          </a:solidFill>
        </p:spPr>
        <p:txBody>
          <a:bodyPr>
            <a:normAutofit fontScale="85000" lnSpcReduction="20000"/>
          </a:bodyPr>
          <a:lstStyle/>
          <a:p>
            <a:pPr marL="0" indent="0" algn="ctr">
              <a:buNone/>
            </a:pPr>
            <a:r>
              <a:rPr lang="es-CO" b="1" dirty="0">
                <a:solidFill>
                  <a:srgbClr val="C00000"/>
                </a:solidFill>
              </a:rPr>
              <a:t>1 Co. </a:t>
            </a:r>
            <a:r>
              <a:rPr lang="es-CO" b="1" dirty="0" smtClean="0">
                <a:solidFill>
                  <a:srgbClr val="C00000"/>
                </a:solidFill>
              </a:rPr>
              <a:t>13:12. </a:t>
            </a:r>
          </a:p>
          <a:p>
            <a:pPr marL="0" indent="0" algn="ctr">
              <a:buNone/>
            </a:pPr>
            <a:r>
              <a:rPr lang="es-CO" dirty="0" smtClean="0"/>
              <a:t>Ahora </a:t>
            </a:r>
            <a:r>
              <a:rPr lang="es-CO" dirty="0"/>
              <a:t>vemos por espejo, oscuramente; mas entonces veremos cara a cara. Ahora conozco en parte; pero entonces conoceré como fui </a:t>
            </a:r>
            <a:r>
              <a:rPr lang="es-CO" dirty="0" smtClean="0"/>
              <a:t>conocido.</a:t>
            </a:r>
          </a:p>
          <a:p>
            <a:pPr marL="0" indent="0" algn="ctr">
              <a:buNone/>
            </a:pPr>
            <a:endParaRPr lang="es-CO" dirty="0"/>
          </a:p>
          <a:p>
            <a:pPr marL="0" indent="0" algn="ctr">
              <a:buNone/>
            </a:pPr>
            <a:r>
              <a:rPr lang="es-CO" b="1" dirty="0" smtClean="0">
                <a:solidFill>
                  <a:srgbClr val="C00000"/>
                </a:solidFill>
              </a:rPr>
              <a:t>1 </a:t>
            </a:r>
            <a:r>
              <a:rPr lang="es-CO" b="1" dirty="0">
                <a:solidFill>
                  <a:srgbClr val="C00000"/>
                </a:solidFill>
              </a:rPr>
              <a:t>Co. </a:t>
            </a:r>
            <a:r>
              <a:rPr lang="es-CO" b="1" dirty="0" smtClean="0">
                <a:solidFill>
                  <a:srgbClr val="C00000"/>
                </a:solidFill>
              </a:rPr>
              <a:t>15:21-22. </a:t>
            </a:r>
          </a:p>
          <a:p>
            <a:pPr marL="0" indent="0" algn="ctr">
              <a:buNone/>
            </a:pPr>
            <a:r>
              <a:rPr lang="es-CO" dirty="0" smtClean="0"/>
              <a:t>Porque </a:t>
            </a:r>
            <a:r>
              <a:rPr lang="es-CO" dirty="0"/>
              <a:t>por cuanto la muerte entró por un hombre, también por un hombre la resurrección de los muertos. 22 Porque así como en Adán todos mueren, también en Cristo todos serán vivificados</a:t>
            </a:r>
            <a:r>
              <a:rPr lang="es-CO" dirty="0" smtClean="0"/>
              <a:t>.</a:t>
            </a:r>
          </a:p>
          <a:p>
            <a:pPr marL="0" indent="0" algn="ctr">
              <a:buNone/>
            </a:pPr>
            <a:endParaRPr lang="es-CO" dirty="0"/>
          </a:p>
          <a:p>
            <a:pPr marL="0" indent="0" algn="ctr">
              <a:buNone/>
            </a:pPr>
            <a:r>
              <a:rPr lang="es-CO" b="1" dirty="0">
                <a:solidFill>
                  <a:srgbClr val="C00000"/>
                </a:solidFill>
              </a:rPr>
              <a:t>1 Co. </a:t>
            </a:r>
            <a:r>
              <a:rPr lang="es-CO" b="1" dirty="0" smtClean="0">
                <a:solidFill>
                  <a:srgbClr val="C00000"/>
                </a:solidFill>
              </a:rPr>
              <a:t>15:25-26.</a:t>
            </a:r>
          </a:p>
          <a:p>
            <a:pPr marL="0" indent="0" algn="ctr">
              <a:buNone/>
            </a:pPr>
            <a:r>
              <a:rPr lang="es-CO" dirty="0" smtClean="0"/>
              <a:t>Porque </a:t>
            </a:r>
            <a:r>
              <a:rPr lang="es-CO" dirty="0"/>
              <a:t>preciso es que él reine hasta que haya puesto a todos sus enemigos debajo de sus pies. Y el postrer enemigo que será destruido es la muerte.</a:t>
            </a:r>
          </a:p>
          <a:p>
            <a:pPr marL="0" indent="0" algn="ctr">
              <a:buNone/>
            </a:pPr>
            <a:endParaRPr lang="es-CO" dirty="0"/>
          </a:p>
          <a:p>
            <a:endParaRPr lang="es-CO" dirty="0"/>
          </a:p>
          <a:p>
            <a:endParaRPr lang="es-CO" dirty="0"/>
          </a:p>
        </p:txBody>
      </p:sp>
    </p:spTree>
    <p:extLst>
      <p:ext uri="{BB962C8B-B14F-4D97-AF65-F5344CB8AC3E}">
        <p14:creationId xmlns:p14="http://schemas.microsoft.com/office/powerpoint/2010/main" val="3359001791"/>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404664"/>
            <a:ext cx="8229600" cy="6192688"/>
          </a:xfrm>
          <a:solidFill>
            <a:schemeClr val="accent2">
              <a:lumMod val="20000"/>
              <a:lumOff val="80000"/>
            </a:schemeClr>
          </a:solidFill>
          <a:effectLst>
            <a:glow rad="139700">
              <a:schemeClr val="accent5">
                <a:satMod val="175000"/>
                <a:alpha val="40000"/>
              </a:schemeClr>
            </a:glow>
          </a:effectLst>
          <a:scene3d>
            <a:camera prst="perspectiveRelaxedModerately"/>
            <a:lightRig rig="threePt" dir="t"/>
          </a:scene3d>
          <a:sp3d>
            <a:bevelT w="165100" prst="coolSlant"/>
          </a:sp3d>
        </p:spPr>
        <p:txBody>
          <a:bodyPr>
            <a:normAutofit fontScale="70000" lnSpcReduction="20000"/>
          </a:bodyPr>
          <a:lstStyle/>
          <a:p>
            <a:pPr marL="0" indent="0" algn="ctr">
              <a:buNone/>
            </a:pPr>
            <a:r>
              <a:rPr lang="es-CO" b="1" dirty="0" smtClean="0">
                <a:solidFill>
                  <a:srgbClr val="C00000"/>
                </a:solidFill>
              </a:rPr>
              <a:t>1 </a:t>
            </a:r>
            <a:r>
              <a:rPr lang="es-CO" b="1" dirty="0">
                <a:solidFill>
                  <a:srgbClr val="C00000"/>
                </a:solidFill>
              </a:rPr>
              <a:t>Co. </a:t>
            </a:r>
            <a:r>
              <a:rPr lang="es-CO" b="1" dirty="0" smtClean="0">
                <a:solidFill>
                  <a:srgbClr val="C00000"/>
                </a:solidFill>
              </a:rPr>
              <a:t>15:49-54.</a:t>
            </a:r>
          </a:p>
          <a:p>
            <a:pPr marL="0" indent="0">
              <a:buNone/>
            </a:pPr>
            <a:endParaRPr lang="es-CO" dirty="0" smtClean="0"/>
          </a:p>
          <a:p>
            <a:pPr marL="0" indent="0" algn="ctr">
              <a:buNone/>
            </a:pPr>
            <a:r>
              <a:rPr lang="es-CO" dirty="0" smtClean="0"/>
              <a:t>Y </a:t>
            </a:r>
            <a:r>
              <a:rPr lang="es-CO" dirty="0"/>
              <a:t>así como hemos traído la imagen del terrenal, traeremos también la imagen del celestial. Pero esto digo, hermanos: que la carne y la sangre no pueden heredar el reino de Dios, ni la corrupción hereda la incorrupción. He aquí, os digo un misterio: No todos dormiremos; pero todos seremos transformados, en un momento, en un abrir y cerrar de ojos, a la final trompeta; porque se tocará la trompeta, y los muertos serán resucitados incorruptibles, y nosotros seremos transformados. Porque es necesario que esto corruptible se vista de incorrupción, y esto mortal se vista de inmortalidad. Y cuando esto corruptible se haya vestido de incorrupción, y esto mortal se haya vestido de inmortalidad, entonces se cumplirá la palabra que está escrita: Sorbida es la muerte en </a:t>
            </a:r>
            <a:r>
              <a:rPr lang="es-CO" dirty="0" smtClean="0"/>
              <a:t>victoria.</a:t>
            </a:r>
          </a:p>
          <a:p>
            <a:pPr marL="0" indent="0" algn="ctr">
              <a:buNone/>
            </a:pPr>
            <a:endParaRPr lang="es-CO" dirty="0"/>
          </a:p>
          <a:p>
            <a:pPr marL="0" indent="0" algn="ctr">
              <a:buNone/>
            </a:pPr>
            <a:r>
              <a:rPr lang="es-CO" b="1" dirty="0" smtClean="0">
                <a:solidFill>
                  <a:srgbClr val="C00000"/>
                </a:solidFill>
              </a:rPr>
              <a:t>1 </a:t>
            </a:r>
            <a:r>
              <a:rPr lang="es-CO" b="1" dirty="0">
                <a:solidFill>
                  <a:srgbClr val="C00000"/>
                </a:solidFill>
              </a:rPr>
              <a:t>Co. </a:t>
            </a:r>
            <a:r>
              <a:rPr lang="es-CO" b="1" dirty="0" smtClean="0">
                <a:solidFill>
                  <a:srgbClr val="C00000"/>
                </a:solidFill>
              </a:rPr>
              <a:t>15:57-58. </a:t>
            </a:r>
          </a:p>
          <a:p>
            <a:pPr marL="0" indent="0" algn="ctr">
              <a:buNone/>
            </a:pPr>
            <a:r>
              <a:rPr lang="es-CO" dirty="0" smtClean="0"/>
              <a:t>Mas </a:t>
            </a:r>
            <a:r>
              <a:rPr lang="es-CO" dirty="0"/>
              <a:t>gracias sean dadas a Dios, que nos da la victoria por medio de nuestro Señor Jesucristo. Así que, hermanos míos amados, estad firmes y constantes, creciendo en la obra del Señor siempre, sabiendo que vuestro trabajo en el Señor no es en vano</a:t>
            </a:r>
            <a:r>
              <a:rPr lang="es-CO" dirty="0" smtClean="0"/>
              <a:t>. </a:t>
            </a:r>
            <a:endParaRPr lang="es-CO" dirty="0"/>
          </a:p>
        </p:txBody>
      </p:sp>
    </p:spTree>
    <p:extLst>
      <p:ext uri="{BB962C8B-B14F-4D97-AF65-F5344CB8AC3E}">
        <p14:creationId xmlns:p14="http://schemas.microsoft.com/office/powerpoint/2010/main" val="2774976825"/>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TotalTime>
  <Words>1538</Words>
  <Application>Microsoft Office PowerPoint</Application>
  <PresentationFormat>Presentación en pantalla (4:3)</PresentationFormat>
  <Paragraphs>73</Paragraphs>
  <Slides>10</Slides>
  <Notes>0</Notes>
  <HiddenSlides>0</HiddenSlides>
  <MMClips>0</MMClips>
  <ScaleCrop>false</ScaleCrop>
  <HeadingPairs>
    <vt:vector size="4" baseType="variant">
      <vt:variant>
        <vt:lpstr>Tema</vt:lpstr>
      </vt:variant>
      <vt:variant>
        <vt:i4>1</vt:i4>
      </vt:variant>
      <vt:variant>
        <vt:lpstr>Títulos de diapositiva</vt:lpstr>
      </vt:variant>
      <vt:variant>
        <vt:i4>10</vt:i4>
      </vt:variant>
    </vt:vector>
  </HeadingPairs>
  <TitlesOfParts>
    <vt:vector size="11" baseType="lpstr">
      <vt:lpstr>Tema de Office</vt:lpstr>
      <vt:lpstr>Promesas del amor de Dios en  1 Corintios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Promesas del amor de Dios en  1 Corintios</dc:title>
  <dc:creator>TEMAS DE FE</dc:creator>
  <cp:lastModifiedBy>TEMAS DE FE</cp:lastModifiedBy>
  <cp:revision>3</cp:revision>
  <dcterms:created xsi:type="dcterms:W3CDTF">2016-07-22T12:30:06Z</dcterms:created>
  <dcterms:modified xsi:type="dcterms:W3CDTF">2016-07-22T14:14:25Z</dcterms:modified>
</cp:coreProperties>
</file>